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2"/>
    <p:sldId id="1238" r:id="rId3"/>
    <p:sldId id="1239" r:id="rId4"/>
    <p:sldId id="1243" r:id="rId5"/>
    <p:sldId id="1242" r:id="rId6"/>
    <p:sldId id="1244" r:id="rId7"/>
    <p:sldId id="1246" r:id="rId8"/>
    <p:sldId id="1240" r:id="rId9"/>
    <p:sldId id="1247" r:id="rId10"/>
    <p:sldId id="1260" r:id="rId11"/>
    <p:sldId id="1248" r:id="rId12"/>
    <p:sldId id="1249" r:id="rId13"/>
    <p:sldId id="1250" r:id="rId14"/>
    <p:sldId id="1254" r:id="rId15"/>
    <p:sldId id="1256" r:id="rId16"/>
    <p:sldId id="1259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ECDD"/>
    <a:srgbClr val="00AEEF"/>
    <a:srgbClr val="F38928"/>
    <a:srgbClr val="FBC9BC"/>
    <a:srgbClr val="FEE2D1"/>
    <a:srgbClr val="F36821"/>
    <a:srgbClr val="D3ECE9"/>
    <a:srgbClr val="E6E1EF"/>
    <a:srgbClr val="FF0000"/>
    <a:srgbClr val="8DC3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高中物理 必修 第二册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2025/11/2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第六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圆周运动</a:t>
            </a:r>
            <a:endParaRPr lang="en-US" altLang="zh-CN" sz="540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en-US" altLang="zh-CN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.  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向心力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854210"/>
                <a:ext cx="11485848" cy="3726918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</a:t>
                </a:r>
                <a:r>
                  <a:rPr lang="zh-CN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当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细线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刚好沿水平方向绷直时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细线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的拉力为零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细线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的拉力和小球重力的合力提供小球做圆周运动所需的向心力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则有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tan37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sin37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zh-CN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联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立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解</a:t>
                </a:r>
                <a:r>
                  <a:rPr lang="zh-CN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b="1" i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en-US" altLang="zh-CN" b="1" baseline="-2500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𝒈</m:t>
                            </m:r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𝐭𝐚𝐧𝟑𝟕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°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𝑳</m:t>
                            </m:r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𝐬𝐢𝐧𝟑𝟕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°</m:t>
                            </m:r>
                          </m:den>
                        </m:f>
                      </m:e>
                    </m:rad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𝟏𝟎</m:t>
                            </m:r>
                            <m:r>
                              <a:rPr lang="en-US" altLang="zh-CN" b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×</m:t>
                            </m:r>
                            <m:f>
                              <m:fPr>
                                <m:ctrlPr>
                                  <a:rPr lang="zh-CN" altLang="zh-CN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𝟑</m:t>
                                </m:r>
                              </m:num>
                              <m:den>
                                <m:r>
                                  <a:rPr lang="en-US" altLang="zh-CN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𝟒</m:t>
                                </m:r>
                              </m:den>
                            </m:f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  <m:r>
                              <a:rPr lang="en-US" altLang="zh-CN" b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×</m:t>
                            </m:r>
                            <m:f>
                              <m:fPr>
                                <m:ctrlPr>
                                  <a:rPr lang="zh-CN" altLang="zh-CN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𝟑</m:t>
                                </m:r>
                              </m:num>
                              <m:den>
                                <m:r>
                                  <a:rPr lang="en-US" altLang="zh-CN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𝟓</m:t>
                                </m:r>
                              </m:den>
                            </m:f>
                          </m:den>
                        </m:f>
                      </m:e>
                    </m:rad>
                  </m:oMath>
                </a14:m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rad/s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  <m:rad>
                          <m:radPr>
                            <m:degHide m:val="on"/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e>
                        </m:rad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rad/s</a:t>
                </a:r>
                <a:r>
                  <a:rPr lang="en-US" altLang="zh-CN" b="1" smtClean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854210"/>
                <a:ext cx="11485848" cy="3726918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8944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3" y="1048281"/>
            <a:ext cx="792088" cy="282256"/>
          </a:xfrm>
          <a:prstGeom prst="rect">
            <a:avLst/>
          </a:prstGeom>
        </p:spPr>
      </p:pic>
      <p:pic>
        <p:nvPicPr>
          <p:cNvPr id="4" name="kd17.jpg" descr="id:214749062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087094" y="3789040"/>
            <a:ext cx="1699863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9190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703608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）若装置匀速转动的角速度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𝟓𝟎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rad/s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，求细线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上的拉力大小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703608"/>
              </a:xfrm>
              <a:blipFill>
                <a:blip r:embed="rId2"/>
                <a:stretch>
                  <a:fillRect l="-796" r="-849" b="-75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kd17.jpg" descr="id:214749062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871070" y="2420888"/>
            <a:ext cx="1639153" cy="1944216"/>
          </a:xfrm>
          <a:prstGeom prst="rect">
            <a:avLst/>
          </a:prstGeom>
        </p:spPr>
      </p:pic>
      <p:pic>
        <p:nvPicPr>
          <p:cNvPr id="4" name="24答案.eps" descr="id:214749064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4" y="4581128"/>
            <a:ext cx="732279" cy="26075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198662" y="4365104"/>
            <a:ext cx="18630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671185" algn="l"/>
              </a:tabLst>
            </a:pPr>
            <a:r>
              <a:rPr lang="en-US" altLang="zh-CN" sz="2400">
                <a:cs typeface="Times New Roman" panose="02020603050405020304" pitchFamily="18" charset="0"/>
              </a:rPr>
              <a:t>2.5N</a:t>
            </a:r>
            <a:r>
              <a:rPr lang="zh-CN" altLang="zh-CN" sz="2400" i="1"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cs typeface="Times New Roman" panose="02020603050405020304" pitchFamily="18" charset="0"/>
              </a:rPr>
              <a:t>12.5N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999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91746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装置匀速转动的角速度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𝟓𝟎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rad/s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则两根细线上均有拉力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竖直方向上有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cos37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水平方向上有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sin37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联立并代入数据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2.5N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12.5N</a:t>
                </a:r>
                <a:r>
                  <a:rPr lang="en-US" altLang="zh-CN" b="1" smtClean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917465"/>
              </a:xfrm>
              <a:blipFill>
                <a:blip r:embed="rId2"/>
                <a:stretch>
                  <a:fillRect l="-796" b="-14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8944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3" y="1346544"/>
            <a:ext cx="792088" cy="282256"/>
          </a:xfrm>
          <a:prstGeom prst="rect">
            <a:avLst/>
          </a:prstGeom>
        </p:spPr>
      </p:pic>
      <p:pic>
        <p:nvPicPr>
          <p:cNvPr id="4" name="kd17.jpg" descr="id:214749062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871070" y="3789040"/>
            <a:ext cx="2064119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559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268760"/>
            <a:ext cx="11485848" cy="468052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2509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求解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圆周运动问题的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一般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步骤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顿有所悟.eps" descr="id:214749065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484784"/>
            <a:ext cx="1624330" cy="356235"/>
          </a:xfrm>
          <a:prstGeom prst="rect">
            <a:avLst/>
          </a:prstGeom>
        </p:spPr>
      </p:pic>
      <p:pic>
        <p:nvPicPr>
          <p:cNvPr id="5" name="xy826.eps" descr="id:214749065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430910" y="1988840"/>
            <a:ext cx="5434965" cy="3752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728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两种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圆周运动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比较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要点2.eps" descr="id:214748947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25268"/>
            <a:ext cx="978777" cy="34349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表格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99792773"/>
                  </p:ext>
                </p:extLst>
              </p:nvPr>
            </p:nvGraphicFramePr>
            <p:xfrm>
              <a:off x="406575" y="1484784"/>
              <a:ext cx="11377264" cy="4446733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656183">
                      <a:extLst>
                        <a:ext uri="{9D8B030D-6E8A-4147-A177-3AD203B41FA5}">
                          <a16:colId xmlns:a16="http://schemas.microsoft.com/office/drawing/2014/main" val="3098295019"/>
                        </a:ext>
                      </a:extLst>
                    </a:gridCol>
                    <a:gridCol w="5328592">
                      <a:extLst>
                        <a:ext uri="{9D8B030D-6E8A-4147-A177-3AD203B41FA5}">
                          <a16:colId xmlns:a16="http://schemas.microsoft.com/office/drawing/2014/main" val="3241155447"/>
                        </a:ext>
                      </a:extLst>
                    </a:gridCol>
                    <a:gridCol w="4392489">
                      <a:extLst>
                        <a:ext uri="{9D8B030D-6E8A-4147-A177-3AD203B41FA5}">
                          <a16:colId xmlns:a16="http://schemas.microsoft.com/office/drawing/2014/main" val="1743888799"/>
                        </a:ext>
                      </a:extLst>
                    </a:gridCol>
                  </a:tblGrid>
                  <a:tr h="460998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匀速圆周运动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1723" marR="2172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变速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圆周运动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1723" marR="2172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6072811"/>
                      </a:ext>
                    </a:extLst>
                  </a:tr>
                  <a:tr h="656875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0">
                            <a:lnSpc>
                              <a:spcPct val="13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>
                              <a:tab pos="5671185" algn="l"/>
                            </a:tabLst>
                            <a:defRPr/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r>
                            <a:rPr lang="zh-CN" alt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特点</a:t>
                          </a:r>
                          <a:endParaRPr lang="zh-CN" altLang="zh-CN" sz="240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大小不变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方向变化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；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ω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不变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1723" marR="2172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ω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大小及方向均变化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1723" marR="2172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651313320"/>
                      </a:ext>
                    </a:extLst>
                  </a:tr>
                  <a:tr h="466286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向心力来源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合力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1723" marR="2172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合力沿半径方向的分力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1723" marR="2172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26828377"/>
                      </a:ext>
                    </a:extLst>
                  </a:tr>
                  <a:tr h="402123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0">
                            <a:lnSpc>
                              <a:spcPct val="13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>
                              <a:tab pos="5671185" algn="l"/>
                            </a:tabLst>
                            <a:defRPr/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r>
                            <a:rPr lang="zh-CN" alt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周期性</a:t>
                          </a:r>
                          <a:endParaRPr lang="zh-CN" altLang="zh-CN" sz="240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有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1723" marR="2172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不一定有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1723" marR="2172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857981741"/>
                      </a:ext>
                    </a:extLst>
                  </a:tr>
                  <a:tr h="65687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条件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合力大小变化、方向与速度方向不垂直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1723" marR="2172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合力的大小不变、方向始终与速度方向垂直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1723" marR="2172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371254408"/>
                      </a:ext>
                    </a:extLst>
                  </a:tr>
                  <a:tr h="56917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性质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均是非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匀变速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曲线运动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1723" marR="2172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1723" marR="2172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107563300"/>
                      </a:ext>
                    </a:extLst>
                  </a:tr>
                  <a:tr h="491867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公式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𝒗</m:t>
                                      </m:r>
                                    </m:e>
                                    <m:sup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𝒓</m:t>
                                  </m:r>
                                </m:den>
                              </m:f>
                            </m:oMath>
                          </a14:m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mω</a:t>
                          </a:r>
                          <a:r>
                            <a:rPr lang="en-US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r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通用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1723" marR="2172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0339891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7" name="表格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99792773"/>
                  </p:ext>
                </p:extLst>
              </p:nvPr>
            </p:nvGraphicFramePr>
            <p:xfrm>
              <a:off x="406575" y="1484784"/>
              <a:ext cx="11377264" cy="4446733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656183">
                      <a:extLst>
                        <a:ext uri="{9D8B030D-6E8A-4147-A177-3AD203B41FA5}">
                          <a16:colId xmlns:a16="http://schemas.microsoft.com/office/drawing/2014/main" val="3098295019"/>
                        </a:ext>
                      </a:extLst>
                    </a:gridCol>
                    <a:gridCol w="5328592">
                      <a:extLst>
                        <a:ext uri="{9D8B030D-6E8A-4147-A177-3AD203B41FA5}">
                          <a16:colId xmlns:a16="http://schemas.microsoft.com/office/drawing/2014/main" val="3241155447"/>
                        </a:ext>
                      </a:extLst>
                    </a:gridCol>
                    <a:gridCol w="4392489">
                      <a:extLst>
                        <a:ext uri="{9D8B030D-6E8A-4147-A177-3AD203B41FA5}">
                          <a16:colId xmlns:a16="http://schemas.microsoft.com/office/drawing/2014/main" val="1743888799"/>
                        </a:ext>
                      </a:extLst>
                    </a:gridCol>
                  </a:tblGrid>
                  <a:tr h="460998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匀速圆周运动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1723" marR="2172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变速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圆周运动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1723" marR="2172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6072811"/>
                      </a:ext>
                    </a:extLst>
                  </a:tr>
                  <a:tr h="903542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0">
                            <a:lnSpc>
                              <a:spcPct val="13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>
                              <a:tab pos="5671185" algn="l"/>
                            </a:tabLst>
                            <a:defRPr/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r>
                            <a:rPr lang="zh-CN" alt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特点</a:t>
                          </a:r>
                          <a:endParaRPr lang="zh-CN" altLang="zh-CN" sz="240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大小不变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方向变化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；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ω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不变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1723" marR="2172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ω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大小及方向均变化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1723" marR="2172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651313320"/>
                      </a:ext>
                    </a:extLst>
                  </a:tr>
                  <a:tr h="466286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向心力来源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合力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1723" marR="2172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合力沿半径方向的分力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1723" marR="2172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26828377"/>
                      </a:ext>
                    </a:extLst>
                  </a:tr>
                  <a:tr h="434785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0">
                            <a:lnSpc>
                              <a:spcPct val="13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>
                              <a:tab pos="5671185" algn="l"/>
                            </a:tabLst>
                            <a:defRPr/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r>
                            <a:rPr lang="zh-CN" alt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周期性</a:t>
                          </a:r>
                          <a:endParaRPr lang="zh-CN" altLang="zh-CN" sz="240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有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1723" marR="2172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不一定有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1723" marR="2172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857981741"/>
                      </a:ext>
                    </a:extLst>
                  </a:tr>
                  <a:tr h="899859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条件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合力大小变化、方向与速度方向不垂直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1723" marR="2172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合力的大小不变、方向始终与速度方向垂直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1723" marR="2172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371254408"/>
                      </a:ext>
                    </a:extLst>
                  </a:tr>
                  <a:tr h="56917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性质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均是非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匀变速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曲线运动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1723" marR="2172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1723" marR="2172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107563300"/>
                      </a:ext>
                    </a:extLst>
                  </a:tr>
                  <a:tr h="712089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公式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21723" marR="2172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7105" t="-529060" r="-125" b="-14530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0339891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0419447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4824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关于圆周运动，下列说法正确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是（</a:t>
            </a: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做匀速圆周运动的物体受到的合力一定是恒力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做匀速圆周运动的物体线速度和角速度都保持不变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做圆周运动的物体所受合力方向始终与速度方向垂直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在圆周运动中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线速度的大小等于角速度的大小与半径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乘积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2.eps" descr="id:214748949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6773" y="1970842"/>
            <a:ext cx="995045" cy="32004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554413" y="193493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2429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46798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匀速圆周运动的物体受到的合力为向心力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大小不变、方向指向圆心且不断改变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故合力不是恒力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做匀速圆周运动的物体线速度大小不变、方向不断改变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角速度保持不变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做匀速圆周运动的物体所受合力方向始终与速度方向垂直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而做变速圆周运动的物体所受合力方向与速度方向不垂直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在圆周运动中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线速度的大小等于角速度的大小与半径的乘积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8944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3" y="1840369"/>
            <a:ext cx="792088" cy="28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223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96856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向心力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定义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algn="dist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做匀速圆周运动的物体所受的合力总指向圆心，这个指向圆心的力就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叫作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心力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方向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始终沿着半径指向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圆心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知识过.eps" descr="id:214748938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94806" y="801833"/>
            <a:ext cx="6834483" cy="590618"/>
          </a:xfrm>
          <a:prstGeom prst="rect">
            <a:avLst/>
          </a:prstGeom>
        </p:spPr>
      </p:pic>
      <p:pic>
        <p:nvPicPr>
          <p:cNvPr id="4" name="知识点1.eps" descr="id:214748939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1757428"/>
            <a:ext cx="1309370" cy="36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4005064"/>
            <a:ext cx="3024336" cy="36004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5766" y="3429000"/>
            <a:ext cx="720080" cy="36004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作用效果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只改变速度的方向，不改变速度的大小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来源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可以由某个力或几个力的合力来提供，还可以是某个力的分力来提供，是根据力的作用效果命名的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2590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774" y="2924944"/>
            <a:ext cx="5184576" cy="72008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2060848"/>
                <a:ext cx="11485848" cy="1599027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</a:t>
                </a:r>
                <a:r>
                  <a:rPr lang="zh-CN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向心力</a:t>
                </a:r>
                <a:r>
                  <a:rPr lang="zh-CN" altLang="zh-CN" b="1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的大小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向心力：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𝒓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mω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zh-CN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𝛑</m:t>
                                </m:r>
                              </m:num>
                              <m:den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𝑻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4π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mn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2060848"/>
                <a:ext cx="11485848" cy="1599027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知识点2.eps" descr="id:214748940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0854" y="2236264"/>
            <a:ext cx="1224136" cy="325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63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64925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变速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圆周运动和一般曲线运动的受力特点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变速圆周运动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变速圆周运动是速度大小在变化的圆周运动，此时物体所受合力一般不等于向心力，合力会产生两个作用效果：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）合力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跟圆周相切的分力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，此分力与物体运动的速度在一条直线上，改变物体速度的大小；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）合力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指向圆心的分力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，此分力提供物体做圆周运动所需的向心力，改变物体速度的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方向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3.eps" descr="id:214749059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227525"/>
            <a:ext cx="1301960" cy="345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847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一般的曲线运动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在一般的曲线运动问题中，可以把曲线运动轨迹分为很多小段，每一小段都可以看成是某个圆周的一部分，这样在分析物体经过某位置的运动时，就可以采用圆周运动的分析方法进行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处理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39862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30541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圆周运动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实例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分析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要点破.eps" descr="id:214748941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82838" y="802012"/>
            <a:ext cx="6185631" cy="534546"/>
          </a:xfrm>
          <a:prstGeom prst="rect">
            <a:avLst/>
          </a:prstGeom>
        </p:spPr>
      </p:pic>
      <p:pic>
        <p:nvPicPr>
          <p:cNvPr id="4" name="要点1.eps" descr="id:214748942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5" y="1770906"/>
            <a:ext cx="936104" cy="328761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3002490"/>
              </p:ext>
            </p:extLst>
          </p:nvPr>
        </p:nvGraphicFramePr>
        <p:xfrm>
          <a:off x="334567" y="2252287"/>
          <a:ext cx="11521279" cy="3696993"/>
        </p:xfrm>
        <a:graphic>
          <a:graphicData uri="http://schemas.openxmlformats.org/drawingml/2006/table">
            <a:tbl>
              <a:tblPr firstRow="1" firstCol="1" bandRow="1"/>
              <a:tblGrid>
                <a:gridCol w="3024335">
                  <a:extLst>
                    <a:ext uri="{9D8B030D-6E8A-4147-A177-3AD203B41FA5}">
                      <a16:colId xmlns:a16="http://schemas.microsoft.com/office/drawing/2014/main" val="1256656262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val="2140634752"/>
                    </a:ext>
                  </a:extLst>
                </a:gridCol>
                <a:gridCol w="5616624">
                  <a:extLst>
                    <a:ext uri="{9D8B030D-6E8A-4147-A177-3AD203B41FA5}">
                      <a16:colId xmlns:a16="http://schemas.microsoft.com/office/drawing/2014/main" val="2685204700"/>
                    </a:ext>
                  </a:extLst>
                </a:gridCol>
              </a:tblGrid>
              <a:tr h="40160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实例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示意图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向心力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32276"/>
                  </a:ext>
                </a:extLst>
              </a:tr>
              <a:tr h="1321137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用细线拴住的小球在竖直面内转动至最高点时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细线的拉力和重力的合力提供向心力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4893478"/>
                  </a:ext>
                </a:extLst>
              </a:tr>
              <a:tr h="164124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用细线拴住小球在光滑水平面内做匀速圆周运动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细线的拉力提供向心力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1534667"/>
                  </a:ext>
                </a:extLst>
              </a:tr>
            </a:tbl>
          </a:graphicData>
        </a:graphic>
      </p:graphicFrame>
      <p:pic>
        <p:nvPicPr>
          <p:cNvPr id="7" name="fw433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4295006" y="2852936"/>
            <a:ext cx="1198880" cy="1226820"/>
          </a:xfrm>
          <a:prstGeom prst="rect">
            <a:avLst/>
          </a:prstGeom>
        </p:spPr>
      </p:pic>
      <p:pic>
        <p:nvPicPr>
          <p:cNvPr id="8" name="fw434.jpg"/>
          <p:cNvPicPr/>
          <p:nvPr/>
        </p:nvPicPr>
        <p:blipFill>
          <a:blip r:embed="rId5"/>
          <a:stretch>
            <a:fillRect/>
          </a:stretch>
        </p:blipFill>
        <p:spPr>
          <a:xfrm>
            <a:off x="4150990" y="4653136"/>
            <a:ext cx="1442720" cy="949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55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903493"/>
              </p:ext>
            </p:extLst>
          </p:nvPr>
        </p:nvGraphicFramePr>
        <p:xfrm>
          <a:off x="334566" y="1600042"/>
          <a:ext cx="11521280" cy="3833141"/>
        </p:xfrm>
        <a:graphic>
          <a:graphicData uri="http://schemas.openxmlformats.org/drawingml/2006/table">
            <a:tbl>
              <a:tblPr firstRow="1" firstCol="1" bandRow="1"/>
              <a:tblGrid>
                <a:gridCol w="3384376">
                  <a:extLst>
                    <a:ext uri="{9D8B030D-6E8A-4147-A177-3AD203B41FA5}">
                      <a16:colId xmlns:a16="http://schemas.microsoft.com/office/drawing/2014/main" val="2845014241"/>
                    </a:ext>
                  </a:extLst>
                </a:gridCol>
                <a:gridCol w="3240360">
                  <a:extLst>
                    <a:ext uri="{9D8B030D-6E8A-4147-A177-3AD203B41FA5}">
                      <a16:colId xmlns:a16="http://schemas.microsoft.com/office/drawing/2014/main" val="4092497944"/>
                    </a:ext>
                  </a:extLst>
                </a:gridCol>
                <a:gridCol w="4896544">
                  <a:extLst>
                    <a:ext uri="{9D8B030D-6E8A-4147-A177-3AD203B41FA5}">
                      <a16:colId xmlns:a16="http://schemas.microsoft.com/office/drawing/2014/main" val="1840716503"/>
                    </a:ext>
                  </a:extLst>
                </a:gridCol>
              </a:tblGrid>
              <a:tr h="41926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实例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示意图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向心力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7214726"/>
                  </a:ext>
                </a:extLst>
              </a:tr>
              <a:tr h="167695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物体随转盘做匀速圆周运动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且相对转盘静止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转盘对物体的静摩擦力提供向心力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709558"/>
                  </a:ext>
                </a:extLst>
              </a:tr>
              <a:tr h="167695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小球在细线作用下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在水平面内做圆周运动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重力和细线拉力的合力提供向心力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zh-CN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合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1746616"/>
                  </a:ext>
                </a:extLst>
              </a:tr>
            </a:tbl>
          </a:graphicData>
        </a:graphic>
      </p:graphicFrame>
      <p:pic>
        <p:nvPicPr>
          <p:cNvPr id="5" name="fw435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4799062" y="2276872"/>
            <a:ext cx="1202174" cy="1296144"/>
          </a:xfrm>
          <a:prstGeom prst="rect">
            <a:avLst/>
          </a:prstGeom>
        </p:spPr>
      </p:pic>
      <p:pic>
        <p:nvPicPr>
          <p:cNvPr id="6" name="fw436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4871070" y="3861048"/>
            <a:ext cx="1129186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6355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图所示的装置可绕竖直轴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OO'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转动，可视为质点的小球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与分别系于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两点的两细线连接，当细线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沿水平方向绷直时，细线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与竖直方向的夹角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已知小球的质量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1kg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，细线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1m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重力加速度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10m/s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sin37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）若装置匀速转动时，细线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刚好沿水平方向绷直，求此时的角速度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结果可用根式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1.eps" descr="id:214748943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006373"/>
            <a:ext cx="1105535" cy="356235"/>
          </a:xfrm>
          <a:prstGeom prst="rect">
            <a:avLst/>
          </a:prstGeom>
        </p:spPr>
      </p:pic>
      <p:pic>
        <p:nvPicPr>
          <p:cNvPr id="4" name="kd17.jpg" descr="id:214749062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087094" y="3789040"/>
            <a:ext cx="1699863" cy="201622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矩形 5"/>
              <p:cNvSpPr/>
              <p:nvPr/>
            </p:nvSpPr>
            <p:spPr>
              <a:xfrm>
                <a:off x="1154437" y="4365104"/>
                <a:ext cx="1268361" cy="6855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𝟓</m:t>
                        </m:r>
                        <m:rad>
                          <m:radPr>
                            <m:degHide m:val="on"/>
                            <m:ctrlPr>
                              <a:rPr lang="zh-CN" altLang="zh-CN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e>
                        </m:rad>
                      </m:num>
                      <m:den>
                        <m:r>
                          <a:rPr lang="en-US" altLang="zh-CN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400"/>
                  <a:t>rad/s</a:t>
                </a:r>
                <a:endParaRPr lang="zh-CN" altLang="en-US"/>
              </a:p>
            </p:txBody>
          </p:sp>
        </mc:Choice>
        <mc:Fallback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4437" y="4365104"/>
                <a:ext cx="1268361" cy="685509"/>
              </a:xfrm>
              <a:prstGeom prst="rect">
                <a:avLst/>
              </a:prstGeom>
              <a:blipFill>
                <a:blip r:embed="rId4"/>
                <a:stretch>
                  <a:fillRect r="-6250" b="-70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24答案.eps" descr="id:214749064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06574" y="4581128"/>
            <a:ext cx="732279" cy="260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041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584</TotalTime>
  <Words>736</Words>
  <Application>Microsoft Office PowerPoint</Application>
  <PresentationFormat>自定义</PresentationFormat>
  <Paragraphs>78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7" baseType="lpstr">
      <vt:lpstr>仿宋</vt:lpstr>
      <vt:lpstr>黑体</vt:lpstr>
      <vt:lpstr>楷体</vt:lpstr>
      <vt:lpstr>宋体</vt:lpstr>
      <vt:lpstr>微软雅黑</vt:lpstr>
      <vt:lpstr>Arial</vt:lpstr>
      <vt:lpstr>Book Antiqua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575</cp:revision>
  <dcterms:created xsi:type="dcterms:W3CDTF">2020-11-06T05:24:00Z</dcterms:created>
  <dcterms:modified xsi:type="dcterms:W3CDTF">2025-11-02T01:10:40Z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